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6" r:id="rId8"/>
    <p:sldId id="267" r:id="rId9"/>
    <p:sldId id="268" r:id="rId10"/>
    <p:sldId id="269" r:id="rId11"/>
    <p:sldId id="270" r:id="rId12"/>
    <p:sldId id="263" r:id="rId13"/>
    <p:sldId id="271" r:id="rId14"/>
    <p:sldId id="265" r:id="rId15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3.png"/><Relationship Id="rId6" Type="http://schemas.openxmlformats.org/officeDocument/2006/relationships/image" Target="../media/image21.svg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3.png"/><Relationship Id="rId6" Type="http://schemas.openxmlformats.org/officeDocument/2006/relationships/image" Target="../media/image21.svg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D5B8E4-DFF7-4885-BFFE-4A5B89FB1C9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11D483C-373B-460C-BD5A-27A2D683292C}">
      <dgm:prSet custT="1"/>
      <dgm:spPr/>
      <dgm:t>
        <a:bodyPr/>
        <a:lstStyle/>
        <a:p>
          <a:pPr>
            <a:defRPr cap="all"/>
          </a:pPr>
          <a:r>
            <a:rPr lang="en-US" sz="1400" dirty="0">
              <a:solidFill>
                <a:schemeClr val="bg1"/>
              </a:solidFill>
            </a:rPr>
            <a:t>Platform for free and efficient deployment solution for project </a:t>
          </a:r>
        </a:p>
      </dgm:t>
    </dgm:pt>
    <dgm:pt modelId="{7EDF93C3-29F2-439D-A4A2-3A809823F05A}" type="parTrans" cxnId="{2C73DD57-20B8-4BBD-B825-F821E3C3A6AF}">
      <dgm:prSet/>
      <dgm:spPr/>
      <dgm:t>
        <a:bodyPr/>
        <a:lstStyle/>
        <a:p>
          <a:endParaRPr lang="en-US"/>
        </a:p>
      </dgm:t>
    </dgm:pt>
    <dgm:pt modelId="{6FF5B94E-700E-466F-82C9-CEA97087A8F8}" type="sibTrans" cxnId="{2C73DD57-20B8-4BBD-B825-F821E3C3A6AF}">
      <dgm:prSet/>
      <dgm:spPr/>
      <dgm:t>
        <a:bodyPr/>
        <a:lstStyle/>
        <a:p>
          <a:endParaRPr lang="en-US"/>
        </a:p>
      </dgm:t>
    </dgm:pt>
    <dgm:pt modelId="{C137720E-4019-479E-B950-87AF3B1A62FF}">
      <dgm:prSet custT="1"/>
      <dgm:spPr/>
      <dgm:t>
        <a:bodyPr/>
        <a:lstStyle/>
        <a:p>
          <a:pPr>
            <a:defRPr cap="all"/>
          </a:pPr>
          <a:r>
            <a:rPr lang="en-US" sz="1400" dirty="0">
              <a:solidFill>
                <a:schemeClr val="bg1"/>
              </a:solidFill>
            </a:rPr>
            <a:t>Using Vercel’s postgreSQL DB and their blob storage for faster interoperability</a:t>
          </a:r>
        </a:p>
      </dgm:t>
    </dgm:pt>
    <dgm:pt modelId="{A7732B98-675A-4100-81EE-43FF32DBE6DC}" type="parTrans" cxnId="{93E6C508-780B-4BEB-838C-5DF1FFE5AD1B}">
      <dgm:prSet/>
      <dgm:spPr/>
      <dgm:t>
        <a:bodyPr/>
        <a:lstStyle/>
        <a:p>
          <a:endParaRPr lang="en-US"/>
        </a:p>
      </dgm:t>
    </dgm:pt>
    <dgm:pt modelId="{50A52EE9-32F6-44EB-88D4-77861BA2162D}" type="sibTrans" cxnId="{93E6C508-780B-4BEB-838C-5DF1FFE5AD1B}">
      <dgm:prSet/>
      <dgm:spPr/>
      <dgm:t>
        <a:bodyPr/>
        <a:lstStyle/>
        <a:p>
          <a:endParaRPr lang="en-US"/>
        </a:p>
      </dgm:t>
    </dgm:pt>
    <dgm:pt modelId="{0549AED7-856C-4B02-B68D-08829C0DF30B}">
      <dgm:prSet custT="1"/>
      <dgm:spPr/>
      <dgm:t>
        <a:bodyPr/>
        <a:lstStyle/>
        <a:p>
          <a:pPr>
            <a:defRPr cap="all"/>
          </a:pPr>
          <a:r>
            <a:rPr lang="en-US" sz="1400" dirty="0">
              <a:solidFill>
                <a:schemeClr val="bg1"/>
              </a:solidFill>
            </a:rPr>
            <a:t>Provides reliable hosting, scalable infrastructure, and easy integration with third-party services.</a:t>
          </a:r>
        </a:p>
        <a:p>
          <a:pPr>
            <a:defRPr cap="all"/>
          </a:pPr>
          <a:r>
            <a:rPr lang="en-US" sz="1400" dirty="0">
              <a:solidFill>
                <a:schemeClr val="bg1"/>
              </a:solidFill>
            </a:rPr>
            <a:t>Ensures the website is accessible to users with minimal downtime</a:t>
          </a:r>
        </a:p>
      </dgm:t>
    </dgm:pt>
    <dgm:pt modelId="{F53A092A-7EC6-4084-8A46-A0488B55237B}" type="parTrans" cxnId="{6B8700B5-E5B7-4D0F-9608-E0B1085DDDA3}">
      <dgm:prSet/>
      <dgm:spPr/>
      <dgm:t>
        <a:bodyPr/>
        <a:lstStyle/>
        <a:p>
          <a:endParaRPr lang="en-US"/>
        </a:p>
      </dgm:t>
    </dgm:pt>
    <dgm:pt modelId="{C00E6E21-C840-4E3D-AA81-3FDE6D560B20}" type="sibTrans" cxnId="{6B8700B5-E5B7-4D0F-9608-E0B1085DDDA3}">
      <dgm:prSet/>
      <dgm:spPr/>
      <dgm:t>
        <a:bodyPr/>
        <a:lstStyle/>
        <a:p>
          <a:endParaRPr lang="en-US"/>
        </a:p>
      </dgm:t>
    </dgm:pt>
    <dgm:pt modelId="{90E98544-B852-4DB2-B43B-6493473FFDF8}" type="pres">
      <dgm:prSet presAssocID="{75D5B8E4-DFF7-4885-BFFE-4A5B89FB1C9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B0B1048-7FD1-4F9D-8C7D-F379D24C582C}" type="pres">
      <dgm:prSet presAssocID="{411D483C-373B-460C-BD5A-27A2D683292C}" presName="compNode" presStyleCnt="0"/>
      <dgm:spPr/>
    </dgm:pt>
    <dgm:pt modelId="{EB23316D-2746-4C02-8889-8CCB154A2370}" type="pres">
      <dgm:prSet presAssocID="{411D483C-373B-460C-BD5A-27A2D683292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995D3D5-78F2-4E4A-8DAC-A135ABC1A554}" type="pres">
      <dgm:prSet presAssocID="{411D483C-373B-460C-BD5A-27A2D683292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61650C4-3F77-4368-961A-9F0910454922}" type="pres">
      <dgm:prSet presAssocID="{411D483C-373B-460C-BD5A-27A2D683292C}" presName="spaceRect" presStyleCnt="0"/>
      <dgm:spPr/>
    </dgm:pt>
    <dgm:pt modelId="{7A2D6200-4F9E-4C0B-9C37-35C7C04160BC}" type="pres">
      <dgm:prSet presAssocID="{411D483C-373B-460C-BD5A-27A2D683292C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5AED3CC5-44BF-4BCA-8DB6-C56986D6CA50}" type="pres">
      <dgm:prSet presAssocID="{6FF5B94E-700E-466F-82C9-CEA97087A8F8}" presName="sibTrans" presStyleCnt="0"/>
      <dgm:spPr/>
    </dgm:pt>
    <dgm:pt modelId="{45140778-0238-46C8-9783-3CCE08E1231C}" type="pres">
      <dgm:prSet presAssocID="{C137720E-4019-479E-B950-87AF3B1A62FF}" presName="compNode" presStyleCnt="0"/>
      <dgm:spPr/>
    </dgm:pt>
    <dgm:pt modelId="{3AF508A6-925C-49E6-9B95-52EA2489069A}" type="pres">
      <dgm:prSet presAssocID="{C137720E-4019-479E-B950-87AF3B1A62F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003A018-FD73-4E65-B8B7-7075BC8EE128}" type="pres">
      <dgm:prSet presAssocID="{C137720E-4019-479E-B950-87AF3B1A62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68AB30-7114-4751-8329-3316A7A76306}" type="pres">
      <dgm:prSet presAssocID="{C137720E-4019-479E-B950-87AF3B1A62FF}" presName="spaceRect" presStyleCnt="0"/>
      <dgm:spPr/>
    </dgm:pt>
    <dgm:pt modelId="{097317A7-CF2B-4C37-9F5F-57B6D046AA2A}" type="pres">
      <dgm:prSet presAssocID="{C137720E-4019-479E-B950-87AF3B1A62FF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FE31621-AD57-4EEA-9461-8CBB6761A0EF}" type="pres">
      <dgm:prSet presAssocID="{50A52EE9-32F6-44EB-88D4-77861BA2162D}" presName="sibTrans" presStyleCnt="0"/>
      <dgm:spPr/>
    </dgm:pt>
    <dgm:pt modelId="{858E4A5E-F270-4EF3-800F-61DC6219234F}" type="pres">
      <dgm:prSet presAssocID="{0549AED7-856C-4B02-B68D-08829C0DF30B}" presName="compNode" presStyleCnt="0"/>
      <dgm:spPr/>
    </dgm:pt>
    <dgm:pt modelId="{62E351E8-90B1-406B-94FB-88192F45473C}" type="pres">
      <dgm:prSet presAssocID="{0549AED7-856C-4B02-B68D-08829C0DF30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D390AA0-69BA-4C2F-B48F-D71B2ED46439}" type="pres">
      <dgm:prSet presAssocID="{0549AED7-856C-4B02-B68D-08829C0DF30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IN"/>
        </a:p>
      </dgm:t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F9232C1-B4C4-4C2D-83A5-3642F198187E}" type="pres">
      <dgm:prSet presAssocID="{0549AED7-856C-4B02-B68D-08829C0DF30B}" presName="spaceRect" presStyleCnt="0"/>
      <dgm:spPr/>
    </dgm:pt>
    <dgm:pt modelId="{8EAB1F5F-A8FB-4370-B1C0-0B8A1B7D318E}" type="pres">
      <dgm:prSet presAssocID="{0549AED7-856C-4B02-B68D-08829C0DF30B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1576B58-1C2E-4690-83D1-739DB655F8E9}" type="presOf" srcId="{411D483C-373B-460C-BD5A-27A2D683292C}" destId="{7A2D6200-4F9E-4C0B-9C37-35C7C04160BC}" srcOrd="0" destOrd="0" presId="urn:microsoft.com/office/officeart/2018/5/layout/IconLeafLabelList"/>
    <dgm:cxn modelId="{93E6C508-780B-4BEB-838C-5DF1FFE5AD1B}" srcId="{75D5B8E4-DFF7-4885-BFFE-4A5B89FB1C9C}" destId="{C137720E-4019-479E-B950-87AF3B1A62FF}" srcOrd="1" destOrd="0" parTransId="{A7732B98-675A-4100-81EE-43FF32DBE6DC}" sibTransId="{50A52EE9-32F6-44EB-88D4-77861BA2162D}"/>
    <dgm:cxn modelId="{2DD11F9C-C138-41FB-AB82-5EDF6DB2BD11}" type="presOf" srcId="{75D5B8E4-DFF7-4885-BFFE-4A5B89FB1C9C}" destId="{90E98544-B852-4DB2-B43B-6493473FFDF8}" srcOrd="0" destOrd="0" presId="urn:microsoft.com/office/officeart/2018/5/layout/IconLeafLabelList"/>
    <dgm:cxn modelId="{2C73DD57-20B8-4BBD-B825-F821E3C3A6AF}" srcId="{75D5B8E4-DFF7-4885-BFFE-4A5B89FB1C9C}" destId="{411D483C-373B-460C-BD5A-27A2D683292C}" srcOrd="0" destOrd="0" parTransId="{7EDF93C3-29F2-439D-A4A2-3A809823F05A}" sibTransId="{6FF5B94E-700E-466F-82C9-CEA97087A8F8}"/>
    <dgm:cxn modelId="{BDE34447-379F-4817-A99D-6B8D29CDD443}" type="presOf" srcId="{C137720E-4019-479E-B950-87AF3B1A62FF}" destId="{097317A7-CF2B-4C37-9F5F-57B6D046AA2A}" srcOrd="0" destOrd="0" presId="urn:microsoft.com/office/officeart/2018/5/layout/IconLeafLabelList"/>
    <dgm:cxn modelId="{86420A20-DEE6-4210-ACDC-28592CFCFB02}" type="presOf" srcId="{0549AED7-856C-4B02-B68D-08829C0DF30B}" destId="{8EAB1F5F-A8FB-4370-B1C0-0B8A1B7D318E}" srcOrd="0" destOrd="0" presId="urn:microsoft.com/office/officeart/2018/5/layout/IconLeafLabelList"/>
    <dgm:cxn modelId="{6B8700B5-E5B7-4D0F-9608-E0B1085DDDA3}" srcId="{75D5B8E4-DFF7-4885-BFFE-4A5B89FB1C9C}" destId="{0549AED7-856C-4B02-B68D-08829C0DF30B}" srcOrd="2" destOrd="0" parTransId="{F53A092A-7EC6-4084-8A46-A0488B55237B}" sibTransId="{C00E6E21-C840-4E3D-AA81-3FDE6D560B20}"/>
    <dgm:cxn modelId="{D14BD5FF-D395-411E-B1CD-677480268C1D}" type="presParOf" srcId="{90E98544-B852-4DB2-B43B-6493473FFDF8}" destId="{CB0B1048-7FD1-4F9D-8C7D-F379D24C582C}" srcOrd="0" destOrd="0" presId="urn:microsoft.com/office/officeart/2018/5/layout/IconLeafLabelList"/>
    <dgm:cxn modelId="{B64766CE-8923-439F-8EA0-E84149B84EAE}" type="presParOf" srcId="{CB0B1048-7FD1-4F9D-8C7D-F379D24C582C}" destId="{EB23316D-2746-4C02-8889-8CCB154A2370}" srcOrd="0" destOrd="0" presId="urn:microsoft.com/office/officeart/2018/5/layout/IconLeafLabelList"/>
    <dgm:cxn modelId="{6EAAE72F-E4D9-4195-B9BF-0D88AF490FDD}" type="presParOf" srcId="{CB0B1048-7FD1-4F9D-8C7D-F379D24C582C}" destId="{8995D3D5-78F2-4E4A-8DAC-A135ABC1A554}" srcOrd="1" destOrd="0" presId="urn:microsoft.com/office/officeart/2018/5/layout/IconLeafLabelList"/>
    <dgm:cxn modelId="{783AD551-CC01-44A7-8F2F-24E654624B74}" type="presParOf" srcId="{CB0B1048-7FD1-4F9D-8C7D-F379D24C582C}" destId="{661650C4-3F77-4368-961A-9F0910454922}" srcOrd="2" destOrd="0" presId="urn:microsoft.com/office/officeart/2018/5/layout/IconLeafLabelList"/>
    <dgm:cxn modelId="{227234D4-1E5A-44F8-8CB9-6820057494C5}" type="presParOf" srcId="{CB0B1048-7FD1-4F9D-8C7D-F379D24C582C}" destId="{7A2D6200-4F9E-4C0B-9C37-35C7C04160BC}" srcOrd="3" destOrd="0" presId="urn:microsoft.com/office/officeart/2018/5/layout/IconLeafLabelList"/>
    <dgm:cxn modelId="{75E7F6B2-BB22-4ABE-BE75-62C5FCCB4E4C}" type="presParOf" srcId="{90E98544-B852-4DB2-B43B-6493473FFDF8}" destId="{5AED3CC5-44BF-4BCA-8DB6-C56986D6CA50}" srcOrd="1" destOrd="0" presId="urn:microsoft.com/office/officeart/2018/5/layout/IconLeafLabelList"/>
    <dgm:cxn modelId="{68CEC645-8A23-436D-B43C-85BFD300BA03}" type="presParOf" srcId="{90E98544-B852-4DB2-B43B-6493473FFDF8}" destId="{45140778-0238-46C8-9783-3CCE08E1231C}" srcOrd="2" destOrd="0" presId="urn:microsoft.com/office/officeart/2018/5/layout/IconLeafLabelList"/>
    <dgm:cxn modelId="{23829218-778C-4BED-A34D-59479DBC799F}" type="presParOf" srcId="{45140778-0238-46C8-9783-3CCE08E1231C}" destId="{3AF508A6-925C-49E6-9B95-52EA2489069A}" srcOrd="0" destOrd="0" presId="urn:microsoft.com/office/officeart/2018/5/layout/IconLeafLabelList"/>
    <dgm:cxn modelId="{7B5831A0-51C0-422E-9E96-97CA4C1C9BB0}" type="presParOf" srcId="{45140778-0238-46C8-9783-3CCE08E1231C}" destId="{A003A018-FD73-4E65-B8B7-7075BC8EE128}" srcOrd="1" destOrd="0" presId="urn:microsoft.com/office/officeart/2018/5/layout/IconLeafLabelList"/>
    <dgm:cxn modelId="{6322B033-DE36-4688-A6BF-A264AF246CE9}" type="presParOf" srcId="{45140778-0238-46C8-9783-3CCE08E1231C}" destId="{F768AB30-7114-4751-8329-3316A7A76306}" srcOrd="2" destOrd="0" presId="urn:microsoft.com/office/officeart/2018/5/layout/IconLeafLabelList"/>
    <dgm:cxn modelId="{8B8B8BE6-D316-477E-8589-170E24EAE103}" type="presParOf" srcId="{45140778-0238-46C8-9783-3CCE08E1231C}" destId="{097317A7-CF2B-4C37-9F5F-57B6D046AA2A}" srcOrd="3" destOrd="0" presId="urn:microsoft.com/office/officeart/2018/5/layout/IconLeafLabelList"/>
    <dgm:cxn modelId="{6882FE3B-62F5-4159-B14A-EDE8DC25126A}" type="presParOf" srcId="{90E98544-B852-4DB2-B43B-6493473FFDF8}" destId="{EFE31621-AD57-4EEA-9461-8CBB6761A0EF}" srcOrd="3" destOrd="0" presId="urn:microsoft.com/office/officeart/2018/5/layout/IconLeafLabelList"/>
    <dgm:cxn modelId="{925AC274-0AB7-429C-82C0-129CBEDD977B}" type="presParOf" srcId="{90E98544-B852-4DB2-B43B-6493473FFDF8}" destId="{858E4A5E-F270-4EF3-800F-61DC6219234F}" srcOrd="4" destOrd="0" presId="urn:microsoft.com/office/officeart/2018/5/layout/IconLeafLabelList"/>
    <dgm:cxn modelId="{6894014E-95BE-4A62-9AE9-57FF631836D7}" type="presParOf" srcId="{858E4A5E-F270-4EF3-800F-61DC6219234F}" destId="{62E351E8-90B1-406B-94FB-88192F45473C}" srcOrd="0" destOrd="0" presId="urn:microsoft.com/office/officeart/2018/5/layout/IconLeafLabelList"/>
    <dgm:cxn modelId="{64985DAA-41BF-4739-99A4-0D267EC10A28}" type="presParOf" srcId="{858E4A5E-F270-4EF3-800F-61DC6219234F}" destId="{8D390AA0-69BA-4C2F-B48F-D71B2ED46439}" srcOrd="1" destOrd="0" presId="urn:microsoft.com/office/officeart/2018/5/layout/IconLeafLabelList"/>
    <dgm:cxn modelId="{8D3AB4BA-4814-4653-99DA-57A151546BBD}" type="presParOf" srcId="{858E4A5E-F270-4EF3-800F-61DC6219234F}" destId="{6F9232C1-B4C4-4C2D-83A5-3642F198187E}" srcOrd="2" destOrd="0" presId="urn:microsoft.com/office/officeart/2018/5/layout/IconLeafLabelList"/>
    <dgm:cxn modelId="{252B87DD-5BD4-466A-B3BA-B7557664A221}" type="presParOf" srcId="{858E4A5E-F270-4EF3-800F-61DC6219234F}" destId="{8EAB1F5F-A8FB-4370-B1C0-0B8A1B7D318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3316D-2746-4C02-8889-8CCB154A2370}">
      <dsp:nvSpPr>
        <dsp:cNvPr id="0" name=""/>
        <dsp:cNvSpPr/>
      </dsp:nvSpPr>
      <dsp:spPr>
        <a:xfrm>
          <a:off x="1263300" y="111734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95D3D5-78F2-4E4A-8DAC-A135ABC1A554}">
      <dsp:nvSpPr>
        <dsp:cNvPr id="0" name=""/>
        <dsp:cNvSpPr/>
      </dsp:nvSpPr>
      <dsp:spPr>
        <a:xfrm>
          <a:off x="1731300" y="158534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D6200-4F9E-4C0B-9C37-35C7C04160BC}">
      <dsp:nvSpPr>
        <dsp:cNvPr id="0" name=""/>
        <dsp:cNvSpPr/>
      </dsp:nvSpPr>
      <dsp:spPr>
        <a:xfrm>
          <a:off x="561300" y="3997350"/>
          <a:ext cx="36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 dirty="0">
              <a:solidFill>
                <a:schemeClr val="bg1"/>
              </a:solidFill>
            </a:rPr>
            <a:t>Platform for free and efficient deployment solution for project </a:t>
          </a:r>
        </a:p>
      </dsp:txBody>
      <dsp:txXfrm>
        <a:off x="561300" y="3997350"/>
        <a:ext cx="3600000" cy="1057500"/>
      </dsp:txXfrm>
    </dsp:sp>
    <dsp:sp modelId="{3AF508A6-925C-49E6-9B95-52EA2489069A}">
      <dsp:nvSpPr>
        <dsp:cNvPr id="0" name=""/>
        <dsp:cNvSpPr/>
      </dsp:nvSpPr>
      <dsp:spPr>
        <a:xfrm>
          <a:off x="5493300" y="111734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3A018-FD73-4E65-B8B7-7075BC8EE128}">
      <dsp:nvSpPr>
        <dsp:cNvPr id="0" name=""/>
        <dsp:cNvSpPr/>
      </dsp:nvSpPr>
      <dsp:spPr>
        <a:xfrm>
          <a:off x="5961300" y="158534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317A7-CF2B-4C37-9F5F-57B6D046AA2A}">
      <dsp:nvSpPr>
        <dsp:cNvPr id="0" name=""/>
        <dsp:cNvSpPr/>
      </dsp:nvSpPr>
      <dsp:spPr>
        <a:xfrm>
          <a:off x="4791300" y="3997350"/>
          <a:ext cx="36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 dirty="0">
              <a:solidFill>
                <a:schemeClr val="bg1"/>
              </a:solidFill>
            </a:rPr>
            <a:t>Using Vercel’s postgreSQL DB and their blob storage for faster interoperability</a:t>
          </a:r>
        </a:p>
      </dsp:txBody>
      <dsp:txXfrm>
        <a:off x="4791300" y="3997350"/>
        <a:ext cx="3600000" cy="1057500"/>
      </dsp:txXfrm>
    </dsp:sp>
    <dsp:sp modelId="{62E351E8-90B1-406B-94FB-88192F45473C}">
      <dsp:nvSpPr>
        <dsp:cNvPr id="0" name=""/>
        <dsp:cNvSpPr/>
      </dsp:nvSpPr>
      <dsp:spPr>
        <a:xfrm>
          <a:off x="9723300" y="111734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90AA0-69BA-4C2F-B48F-D71B2ED46439}">
      <dsp:nvSpPr>
        <dsp:cNvPr id="0" name=""/>
        <dsp:cNvSpPr/>
      </dsp:nvSpPr>
      <dsp:spPr>
        <a:xfrm>
          <a:off x="10191300" y="1585349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B1F5F-A8FB-4370-B1C0-0B8A1B7D318E}">
      <dsp:nvSpPr>
        <dsp:cNvPr id="0" name=""/>
        <dsp:cNvSpPr/>
      </dsp:nvSpPr>
      <dsp:spPr>
        <a:xfrm>
          <a:off x="9021300" y="3997350"/>
          <a:ext cx="3600000" cy="105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 dirty="0">
              <a:solidFill>
                <a:schemeClr val="bg1"/>
              </a:solidFill>
            </a:rPr>
            <a:t>Provides reliable hosting, scalable infrastructure, and easy integration with third-party services.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400" kern="1200" dirty="0">
              <a:solidFill>
                <a:schemeClr val="bg1"/>
              </a:solidFill>
            </a:rPr>
            <a:t>Ensures the website is accessible to users with minimal downtime</a:t>
          </a:r>
        </a:p>
      </dsp:txBody>
      <dsp:txXfrm>
        <a:off x="9021300" y="3997350"/>
        <a:ext cx="3600000" cy="105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431367" y="1074247"/>
            <a:ext cx="15423515" cy="8136890"/>
          </a:xfrm>
          <a:custGeom>
            <a:avLst/>
            <a:gdLst/>
            <a:ahLst/>
            <a:cxnLst/>
            <a:rect l="l" t="t" r="r" b="b"/>
            <a:pathLst>
              <a:path w="15423515" h="8136890">
                <a:moveTo>
                  <a:pt x="7711936" y="8136609"/>
                </a:moveTo>
                <a:lnTo>
                  <a:pt x="0" y="8136609"/>
                </a:lnTo>
                <a:lnTo>
                  <a:pt x="0" y="0"/>
                </a:lnTo>
                <a:lnTo>
                  <a:pt x="15423097" y="0"/>
                </a:lnTo>
                <a:lnTo>
                  <a:pt x="15423097" y="8136609"/>
                </a:lnTo>
                <a:lnTo>
                  <a:pt x="7711936" y="8136609"/>
                </a:lnTo>
                <a:close/>
              </a:path>
            </a:pathLst>
          </a:custGeom>
          <a:ln w="1871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431361" y="1074236"/>
            <a:ext cx="15423515" cy="742315"/>
          </a:xfrm>
          <a:custGeom>
            <a:avLst/>
            <a:gdLst/>
            <a:ahLst/>
            <a:cxnLst/>
            <a:rect l="l" t="t" r="r" b="b"/>
            <a:pathLst>
              <a:path w="15423515" h="742314">
                <a:moveTo>
                  <a:pt x="7711876" y="742250"/>
                </a:moveTo>
                <a:lnTo>
                  <a:pt x="0" y="742250"/>
                </a:lnTo>
                <a:lnTo>
                  <a:pt x="0" y="0"/>
                </a:lnTo>
                <a:lnTo>
                  <a:pt x="15423016" y="0"/>
                </a:lnTo>
                <a:lnTo>
                  <a:pt x="15423016" y="742250"/>
                </a:lnTo>
                <a:lnTo>
                  <a:pt x="7711876" y="742250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330320" y="1298929"/>
            <a:ext cx="226060" cy="225425"/>
          </a:xfrm>
          <a:custGeom>
            <a:avLst/>
            <a:gdLst/>
            <a:ahLst/>
            <a:cxnLst/>
            <a:rect l="l" t="t" r="r" b="b"/>
            <a:pathLst>
              <a:path w="226059" h="225425">
                <a:moveTo>
                  <a:pt x="761" y="0"/>
                </a:moveTo>
                <a:lnTo>
                  <a:pt x="226002" y="225354"/>
                </a:lnTo>
              </a:path>
              <a:path w="226059" h="225425">
                <a:moveTo>
                  <a:pt x="225240" y="0"/>
                </a:moveTo>
                <a:lnTo>
                  <a:pt x="0" y="225354"/>
                </a:lnTo>
              </a:path>
            </a:pathLst>
          </a:custGeom>
          <a:ln w="1871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250274" y="1411173"/>
            <a:ext cx="338455" cy="20320"/>
          </a:xfrm>
          <a:custGeom>
            <a:avLst/>
            <a:gdLst/>
            <a:ahLst/>
            <a:cxnLst/>
            <a:rect l="l" t="t" r="r" b="b"/>
            <a:pathLst>
              <a:path w="338455" h="20319">
                <a:moveTo>
                  <a:pt x="338455" y="1524"/>
                </a:moveTo>
                <a:lnTo>
                  <a:pt x="0" y="0"/>
                </a:lnTo>
                <a:lnTo>
                  <a:pt x="0" y="18719"/>
                </a:lnTo>
                <a:lnTo>
                  <a:pt x="338328" y="20243"/>
                </a:lnTo>
                <a:lnTo>
                  <a:pt x="338455" y="15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842869" y="1298879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90">
                <a:moveTo>
                  <a:pt x="112268" y="224612"/>
                </a:moveTo>
                <a:lnTo>
                  <a:pt x="0" y="224612"/>
                </a:lnTo>
                <a:lnTo>
                  <a:pt x="0" y="0"/>
                </a:lnTo>
                <a:lnTo>
                  <a:pt x="224663" y="0"/>
                </a:lnTo>
                <a:lnTo>
                  <a:pt x="224663" y="224612"/>
                </a:lnTo>
                <a:lnTo>
                  <a:pt x="112268" y="224612"/>
                </a:lnTo>
                <a:close/>
              </a:path>
            </a:pathLst>
          </a:custGeom>
          <a:ln w="1871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-1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0115" y="2143862"/>
            <a:ext cx="5426075" cy="1625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5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29459" y="2647232"/>
            <a:ext cx="7699375" cy="294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ikshafitness.vercel.app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484" y="2734564"/>
            <a:ext cx="591446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200" spc="605" dirty="0"/>
              <a:t>Introduction</a:t>
            </a:r>
            <a:endParaRPr sz="7200" dirty="0"/>
          </a:p>
        </p:txBody>
      </p:sp>
      <p:sp>
        <p:nvSpPr>
          <p:cNvPr id="10" name="object 10"/>
          <p:cNvSpPr txBox="1"/>
          <p:nvPr/>
        </p:nvSpPr>
        <p:spPr>
          <a:xfrm>
            <a:off x="1940485" y="4586380"/>
            <a:ext cx="7362265" cy="210955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</a:rPr>
              <a:t>Objective</a:t>
            </a:r>
            <a:r>
              <a:rPr lang="en-US" sz="4000" b="1" dirty="0">
                <a:solidFill>
                  <a:schemeClr val="bg1"/>
                </a:solidFill>
              </a:rPr>
              <a:t>: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endParaRPr lang="en-US" sz="4000" dirty="0" smtClean="0">
              <a:solidFill>
                <a:schemeClr val="bg1"/>
              </a:solidFill>
            </a:endParaRPr>
          </a:p>
          <a:p>
            <a:pPr algn="just"/>
            <a:r>
              <a:rPr lang="en-US" sz="3200" dirty="0" smtClean="0">
                <a:solidFill>
                  <a:schemeClr val="bg1"/>
                </a:solidFill>
              </a:rPr>
              <a:t>To develop </a:t>
            </a:r>
            <a:r>
              <a:rPr lang="en-US" sz="3200" dirty="0">
                <a:solidFill>
                  <a:schemeClr val="bg1"/>
                </a:solidFill>
              </a:rPr>
              <a:t>a modern, user-friendly, and responsive static website for </a:t>
            </a:r>
            <a:r>
              <a:rPr lang="en-US" sz="3200" dirty="0" smtClean="0">
                <a:solidFill>
                  <a:schemeClr val="bg1"/>
                </a:solidFill>
              </a:rPr>
              <a:t>Diksha's </a:t>
            </a:r>
            <a:r>
              <a:rPr lang="en-US" sz="3200" dirty="0">
                <a:solidFill>
                  <a:schemeClr val="bg1"/>
                </a:solidFill>
              </a:rPr>
              <a:t>Fitness Studio.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8650955" y="1178479"/>
            <a:ext cx="8737523" cy="8629650"/>
            <a:chOff x="8679395" y="1189313"/>
            <a:chExt cx="8737523" cy="862965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7919" y="1189313"/>
              <a:ext cx="7238999" cy="86296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9395" y="2310550"/>
              <a:ext cx="984503" cy="13746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4" y="577850"/>
            <a:ext cx="17029085" cy="731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1608" y="8731250"/>
            <a:ext cx="10929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n-lt"/>
              </a:rPr>
              <a:t>Note : Ajax is used to send the form data to Backend Database.</a:t>
            </a:r>
            <a:endParaRPr lang="en-IN" sz="32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56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385" y="1313795"/>
            <a:ext cx="6858000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53865" algn="l"/>
              </a:tabLst>
            </a:pPr>
            <a:r>
              <a:rPr lang="en-US" sz="5600" spc="360" dirty="0" smtClean="0"/>
              <a:t>Additional Work :</a:t>
            </a:r>
            <a:endParaRPr sz="5600" dirty="0"/>
          </a:p>
        </p:txBody>
      </p:sp>
      <p:sp>
        <p:nvSpPr>
          <p:cNvPr id="12" name="object 12"/>
          <p:cNvSpPr txBox="1"/>
          <p:nvPr/>
        </p:nvSpPr>
        <p:spPr>
          <a:xfrm>
            <a:off x="6330950" y="2204194"/>
            <a:ext cx="5966460" cy="235193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429259">
              <a:lnSpc>
                <a:spcPct val="100800"/>
              </a:lnSpc>
              <a:spcBef>
                <a:spcPts val="80"/>
              </a:spcBef>
              <a:tabLst>
                <a:tab pos="3194685" algn="l"/>
              </a:tabLst>
            </a:pPr>
            <a:r>
              <a:rPr lang="en-US" sz="1550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(User Management module in Admin Panel)</a:t>
            </a:r>
            <a:endParaRPr sz="1550" dirty="0">
              <a:latin typeface="Microsoft Sans Serif"/>
              <a:cs typeface="Microsoft Sans Serif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40" y="2724129"/>
            <a:ext cx="13360733" cy="64802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75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10182" y="1328503"/>
            <a:ext cx="989711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91790" algn="l"/>
                <a:tab pos="5359400" algn="l"/>
              </a:tabLst>
            </a:pPr>
            <a:r>
              <a:rPr lang="en-US" sz="6000" dirty="0">
                <a:solidFill>
                  <a:srgbClr val="FFFFFF"/>
                </a:solidFill>
              </a:rPr>
              <a:t>Deployment on Vercel</a:t>
            </a:r>
            <a:endParaRPr sz="6000" dirty="0"/>
          </a:p>
        </p:txBody>
      </p:sp>
      <p:graphicFrame>
        <p:nvGraphicFramePr>
          <p:cNvPr id="12" name="Content Placeholder">
            <a:extLst>
              <a:ext uri="{FF2B5EF4-FFF2-40B4-BE49-F238E27FC236}">
                <a16:creationId xmlns="" xmlns:a16="http://schemas.microsoft.com/office/drawing/2014/main" xmlns:lc="http://schemas.openxmlformats.org/drawingml/2006/lockedCanvas" id="{676E237F-3D4B-9403-07F8-681C884DC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32012"/>
              </p:ext>
            </p:extLst>
          </p:nvPr>
        </p:nvGraphicFramePr>
        <p:xfrm>
          <a:off x="2292350" y="3092450"/>
          <a:ext cx="131826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993947" y="9112250"/>
            <a:ext cx="629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Live Deployed URL: </a:t>
            </a:r>
            <a:r>
              <a:rPr lang="en-US" sz="2400" dirty="0" smtClean="0">
                <a:solidFill>
                  <a:schemeClr val="bg1"/>
                </a:solidFill>
                <a:hlinkClick r:id="rId7"/>
              </a:rPr>
              <a:t>dikshafitness.vercel.app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9871" y="2124240"/>
            <a:ext cx="41402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25" dirty="0"/>
              <a:t>Conclusion</a:t>
            </a:r>
            <a:endParaRPr sz="6000"/>
          </a:p>
        </p:txBody>
      </p:sp>
      <p:sp>
        <p:nvSpPr>
          <p:cNvPr id="11" name="object 11"/>
          <p:cNvSpPr txBox="1"/>
          <p:nvPr/>
        </p:nvSpPr>
        <p:spPr>
          <a:xfrm>
            <a:off x="1869871" y="3702050"/>
            <a:ext cx="11094720" cy="34624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Dynamic Portfolio Website Project for Diksha's Fitness Studio represents a successful collaboration of design and development.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frontend module has created a visually appealing and user-friendly interface for showcasing the studio's offerings.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This project sets a new standard for online presence in the fitness industry.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2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28" y="302955"/>
            <a:ext cx="15442565" cy="9681210"/>
            <a:chOff x="1421828" y="302955"/>
            <a:chExt cx="15442565" cy="9681210"/>
          </a:xfrm>
        </p:grpSpPr>
        <p:sp>
          <p:nvSpPr>
            <p:cNvPr id="3" name="object 3"/>
            <p:cNvSpPr/>
            <p:nvPr/>
          </p:nvSpPr>
          <p:spPr>
            <a:xfrm>
              <a:off x="1431353" y="313202"/>
              <a:ext cx="15423515" cy="9661525"/>
            </a:xfrm>
            <a:custGeom>
              <a:avLst/>
              <a:gdLst/>
              <a:ahLst/>
              <a:cxnLst/>
              <a:rect l="l" t="t" r="r" b="b"/>
              <a:pathLst>
                <a:path w="15423515" h="9661525">
                  <a:moveTo>
                    <a:pt x="7711897" y="9660910"/>
                  </a:moveTo>
                  <a:lnTo>
                    <a:pt x="0" y="9660910"/>
                  </a:lnTo>
                  <a:lnTo>
                    <a:pt x="0" y="0"/>
                  </a:lnTo>
                  <a:lnTo>
                    <a:pt x="15423070" y="0"/>
                  </a:lnTo>
                  <a:lnTo>
                    <a:pt x="15423070" y="9660910"/>
                  </a:lnTo>
                  <a:lnTo>
                    <a:pt x="7711897" y="9660910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312480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5">
                  <a:moveTo>
                    <a:pt x="7711876" y="742237"/>
                  </a:moveTo>
                  <a:lnTo>
                    <a:pt x="0" y="742237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37"/>
                  </a:lnTo>
                  <a:lnTo>
                    <a:pt x="7711876" y="742237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537170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648690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537121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49732" y="4216546"/>
            <a:ext cx="578675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355" dirty="0"/>
              <a:t>Thanks!</a:t>
            </a:r>
            <a:endParaRPr sz="1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5" y="2143862"/>
            <a:ext cx="5426075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812289" algn="l"/>
              </a:tabLst>
            </a:pPr>
            <a:r>
              <a:rPr lang="en-US" spc="170" dirty="0" smtClean="0"/>
              <a:t>Project Scope</a:t>
            </a:r>
            <a:endParaRPr spc="170" dirty="0"/>
          </a:p>
        </p:txBody>
      </p:sp>
      <p:sp>
        <p:nvSpPr>
          <p:cNvPr id="12" name="object 12"/>
          <p:cNvSpPr txBox="1"/>
          <p:nvPr/>
        </p:nvSpPr>
        <p:spPr>
          <a:xfrm>
            <a:off x="1991950" y="4483366"/>
            <a:ext cx="6603365" cy="2973891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project involves creating a visually appealing homepage with a navigation menu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Users can view information about the studio's services, trainers, and testimonials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gallery section showcases success stories and before-and-after transformations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24440" y="2213711"/>
            <a:ext cx="6496049" cy="6343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67"/>
                  </a:lnTo>
                </a:path>
                <a:path w="226059" h="225425">
                  <a:moveTo>
                    <a:pt x="225240" y="0"/>
                  </a:moveTo>
                  <a:lnTo>
                    <a:pt x="0" y="225367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30615" y="1786236"/>
            <a:ext cx="8580120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15210" algn="l"/>
                <a:tab pos="4618990" algn="l"/>
                <a:tab pos="5934710" algn="l"/>
              </a:tabLst>
            </a:pPr>
            <a:r>
              <a:rPr lang="en-IN" sz="4800" b="1" dirty="0"/>
              <a:t>Design Principles and Features</a:t>
            </a:r>
            <a:endParaRPr sz="4800" dirty="0"/>
          </a:p>
        </p:txBody>
      </p:sp>
      <p:sp>
        <p:nvSpPr>
          <p:cNvPr id="10" name="object 10"/>
          <p:cNvSpPr txBox="1"/>
          <p:nvPr/>
        </p:nvSpPr>
        <p:spPr>
          <a:xfrm>
            <a:off x="8559369" y="2736988"/>
            <a:ext cx="8651365" cy="65916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website features a modern and energetic design that resonates with the fitness theme.</a:t>
            </a:r>
          </a:p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Color schemes are chosen to evoke motivation and positivity.</a:t>
            </a:r>
          </a:p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Typography and layout are optimized for readability and visual appeal.</a:t>
            </a:r>
          </a:p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website is designed for easy navigation and quick access to information.</a:t>
            </a:r>
          </a:p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Interactive elements such as sliders and image galleries enhance user engagement.</a:t>
            </a:r>
          </a:p>
          <a:p>
            <a:pPr marL="457200" indent="-54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Mobile responsiveness ensures a seamless experience across devices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750" y="3321050"/>
            <a:ext cx="7166182" cy="40130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40114" y="2134337"/>
            <a:ext cx="77436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5400" spc="695" dirty="0" smtClean="0"/>
              <a:t>Technologies used:</a:t>
            </a:r>
            <a:endParaRPr sz="5400" dirty="0"/>
          </a:p>
        </p:txBody>
      </p:sp>
      <p:sp>
        <p:nvSpPr>
          <p:cNvPr id="12" name="object 12"/>
          <p:cNvSpPr txBox="1"/>
          <p:nvPr/>
        </p:nvSpPr>
        <p:spPr>
          <a:xfrm>
            <a:off x="1940114" y="3643465"/>
            <a:ext cx="7349933" cy="3457357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HTML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en-US" sz="1600" dirty="0" smtClean="0">
                <a:solidFill>
                  <a:schemeClr val="bg1"/>
                </a:solidFill>
              </a:rPr>
              <a:t>HTML used for  structure </a:t>
            </a:r>
            <a:r>
              <a:rPr lang="en-US" sz="1600" dirty="0">
                <a:solidFill>
                  <a:schemeClr val="bg1"/>
                </a:solidFill>
              </a:rPr>
              <a:t>webpages, providing a solid foundation for design and content layout, enabling easy navigation for users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CSS</a:t>
            </a:r>
            <a:r>
              <a:rPr lang="en-US" sz="1600" dirty="0">
                <a:solidFill>
                  <a:schemeClr val="bg1"/>
                </a:solidFill>
              </a:rPr>
              <a:t>: CSS </a:t>
            </a:r>
            <a:r>
              <a:rPr lang="en-US" sz="1600" dirty="0" smtClean="0">
                <a:solidFill>
                  <a:schemeClr val="bg1"/>
                </a:solidFill>
              </a:rPr>
              <a:t>styles used for styling  </a:t>
            </a:r>
            <a:r>
              <a:rPr lang="en-US" sz="1600" dirty="0">
                <a:solidFill>
                  <a:schemeClr val="bg1"/>
                </a:solidFill>
              </a:rPr>
              <a:t>and </a:t>
            </a:r>
            <a:r>
              <a:rPr lang="en-US" sz="1600" dirty="0" smtClean="0">
                <a:solidFill>
                  <a:schemeClr val="bg1"/>
                </a:solidFill>
              </a:rPr>
              <a:t>arranging </a:t>
            </a:r>
            <a:r>
              <a:rPr lang="en-US" sz="1600" dirty="0">
                <a:solidFill>
                  <a:schemeClr val="bg1"/>
                </a:solidFill>
              </a:rPr>
              <a:t>visual elements, ensuring an appealing design and responsive interface across various devices and screen sizes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Bootstrap</a:t>
            </a:r>
            <a:r>
              <a:rPr lang="en-US" sz="1600" dirty="0">
                <a:solidFill>
                  <a:schemeClr val="bg1"/>
                </a:solidFill>
              </a:rPr>
              <a:t>: We chose Bootstrap, a widely-used CSS framework, to make the most of its pre-built components, grid systems, and responsive layouts. This facilitated a more streamlined development process and resulted in consistent styling throughout the site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Figma</a:t>
            </a:r>
            <a:r>
              <a:rPr lang="en-US" sz="1600" dirty="0">
                <a:solidFill>
                  <a:schemeClr val="bg1"/>
                </a:solidFill>
              </a:rPr>
              <a:t>: I leveraged Figma for designing, refining, and finalizing the website's visuals, leading to improved collaboration and streamlined workflow.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624" y="2134337"/>
            <a:ext cx="5724640" cy="6248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1836" y="1064711"/>
            <a:ext cx="15442565" cy="8155940"/>
            <a:chOff x="1421836" y="1064711"/>
            <a:chExt cx="15442565" cy="8155940"/>
          </a:xfrm>
        </p:grpSpPr>
        <p:sp>
          <p:nvSpPr>
            <p:cNvPr id="3" name="object 3"/>
            <p:cNvSpPr/>
            <p:nvPr/>
          </p:nvSpPr>
          <p:spPr>
            <a:xfrm>
              <a:off x="1431367" y="1074247"/>
              <a:ext cx="15423515" cy="8136890"/>
            </a:xfrm>
            <a:custGeom>
              <a:avLst/>
              <a:gdLst/>
              <a:ahLst/>
              <a:cxnLst/>
              <a:rect l="l" t="t" r="r" b="b"/>
              <a:pathLst>
                <a:path w="15423515" h="8136890">
                  <a:moveTo>
                    <a:pt x="7711936" y="8136604"/>
                  </a:moveTo>
                  <a:lnTo>
                    <a:pt x="0" y="8136604"/>
                  </a:lnTo>
                  <a:lnTo>
                    <a:pt x="0" y="0"/>
                  </a:lnTo>
                  <a:lnTo>
                    <a:pt x="15423097" y="0"/>
                  </a:lnTo>
                  <a:lnTo>
                    <a:pt x="15423097" y="8136604"/>
                  </a:lnTo>
                  <a:lnTo>
                    <a:pt x="7711936" y="8136604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31361" y="1074236"/>
              <a:ext cx="15423515" cy="742315"/>
            </a:xfrm>
            <a:custGeom>
              <a:avLst/>
              <a:gdLst/>
              <a:ahLst/>
              <a:cxnLst/>
              <a:rect l="l" t="t" r="r" b="b"/>
              <a:pathLst>
                <a:path w="15423515" h="742314">
                  <a:moveTo>
                    <a:pt x="7711876" y="742250"/>
                  </a:moveTo>
                  <a:lnTo>
                    <a:pt x="0" y="742250"/>
                  </a:lnTo>
                  <a:lnTo>
                    <a:pt x="0" y="0"/>
                  </a:lnTo>
                  <a:lnTo>
                    <a:pt x="15423016" y="0"/>
                  </a:lnTo>
                  <a:lnTo>
                    <a:pt x="15423016" y="742250"/>
                  </a:lnTo>
                  <a:lnTo>
                    <a:pt x="7711876" y="742250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30320" y="1298929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761" y="0"/>
                  </a:moveTo>
                  <a:lnTo>
                    <a:pt x="226002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50274" y="1411173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19">
                  <a:moveTo>
                    <a:pt x="338455" y="1524"/>
                  </a:moveTo>
                  <a:lnTo>
                    <a:pt x="0" y="0"/>
                  </a:lnTo>
                  <a:lnTo>
                    <a:pt x="0" y="18719"/>
                  </a:lnTo>
                  <a:lnTo>
                    <a:pt x="338328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2869" y="129887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268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268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9870" y="2124240"/>
            <a:ext cx="446107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225" dirty="0" smtClean="0"/>
              <a:t>Challenges:</a:t>
            </a:r>
            <a:endParaRPr sz="6000" dirty="0"/>
          </a:p>
        </p:txBody>
      </p:sp>
      <p:sp>
        <p:nvSpPr>
          <p:cNvPr id="11" name="object 11"/>
          <p:cNvSpPr txBox="1"/>
          <p:nvPr/>
        </p:nvSpPr>
        <p:spPr>
          <a:xfrm>
            <a:off x="1869871" y="3702050"/>
            <a:ext cx="11094720" cy="173893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Ensuring consistent design across different browsers and 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Balancing visual aesthetics with website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Exporting designs from Figma to HTML and CSS with minimal loss of fidelity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385" y="1313795"/>
            <a:ext cx="6858000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53865" algn="l"/>
              </a:tabLst>
            </a:pPr>
            <a:r>
              <a:rPr lang="en-US" sz="5600" spc="360" dirty="0" smtClean="0"/>
              <a:t>Home page Design</a:t>
            </a:r>
            <a:endParaRPr sz="5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5" y="2655091"/>
            <a:ext cx="10058400" cy="57174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385" y="1313795"/>
            <a:ext cx="6858000" cy="882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53865" algn="l"/>
              </a:tabLst>
            </a:pPr>
            <a:r>
              <a:rPr lang="en-US" sz="5600" spc="360" dirty="0" smtClean="0"/>
              <a:t>About page Design</a:t>
            </a:r>
            <a:endParaRPr sz="5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5" y="2674087"/>
            <a:ext cx="10058400" cy="56794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849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384" y="1313795"/>
            <a:ext cx="7666965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53865" algn="l"/>
              </a:tabLst>
            </a:pPr>
            <a:r>
              <a:rPr lang="en-US" sz="5600" spc="360" dirty="0" smtClean="0"/>
              <a:t>Classes page Design</a:t>
            </a:r>
            <a:endParaRPr sz="5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185" y="2779033"/>
            <a:ext cx="10058400" cy="54695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132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2952" y="332473"/>
            <a:ext cx="16781145" cy="9620250"/>
            <a:chOff x="752952" y="332473"/>
            <a:chExt cx="16781145" cy="9620250"/>
          </a:xfrm>
        </p:grpSpPr>
        <p:sp>
          <p:nvSpPr>
            <p:cNvPr id="3" name="object 3"/>
            <p:cNvSpPr/>
            <p:nvPr/>
          </p:nvSpPr>
          <p:spPr>
            <a:xfrm>
              <a:off x="762477" y="342711"/>
              <a:ext cx="16761460" cy="9600565"/>
            </a:xfrm>
            <a:custGeom>
              <a:avLst/>
              <a:gdLst/>
              <a:ahLst/>
              <a:cxnLst/>
              <a:rect l="l" t="t" r="r" b="b"/>
              <a:pathLst>
                <a:path w="16761460" h="9600565">
                  <a:moveTo>
                    <a:pt x="8380709" y="9600349"/>
                  </a:moveTo>
                  <a:lnTo>
                    <a:pt x="0" y="9600349"/>
                  </a:lnTo>
                  <a:lnTo>
                    <a:pt x="0" y="0"/>
                  </a:lnTo>
                  <a:lnTo>
                    <a:pt x="16761363" y="0"/>
                  </a:lnTo>
                  <a:lnTo>
                    <a:pt x="16761363" y="9600349"/>
                  </a:lnTo>
                  <a:lnTo>
                    <a:pt x="8380709" y="9600349"/>
                  </a:lnTo>
                  <a:close/>
                </a:path>
              </a:pathLst>
            </a:custGeom>
            <a:ln w="187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480" y="341998"/>
              <a:ext cx="16762094" cy="742315"/>
            </a:xfrm>
            <a:custGeom>
              <a:avLst/>
              <a:gdLst/>
              <a:ahLst/>
              <a:cxnLst/>
              <a:rect l="l" t="t" r="r" b="b"/>
              <a:pathLst>
                <a:path w="16762094" h="742315">
                  <a:moveTo>
                    <a:pt x="8380745" y="742239"/>
                  </a:moveTo>
                  <a:lnTo>
                    <a:pt x="0" y="742239"/>
                  </a:lnTo>
                  <a:lnTo>
                    <a:pt x="0" y="0"/>
                  </a:lnTo>
                  <a:lnTo>
                    <a:pt x="16761475" y="0"/>
                  </a:lnTo>
                  <a:lnTo>
                    <a:pt x="16761475" y="742239"/>
                  </a:lnTo>
                  <a:lnTo>
                    <a:pt x="8380745" y="742239"/>
                  </a:lnTo>
                  <a:close/>
                </a:path>
              </a:pathLst>
            </a:custGeom>
            <a:ln w="18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999946" y="567404"/>
              <a:ext cx="226060" cy="225425"/>
            </a:xfrm>
            <a:custGeom>
              <a:avLst/>
              <a:gdLst/>
              <a:ahLst/>
              <a:cxnLst/>
              <a:rect l="l" t="t" r="r" b="b"/>
              <a:pathLst>
                <a:path w="226059" h="225425">
                  <a:moveTo>
                    <a:pt x="634" y="0"/>
                  </a:moveTo>
                  <a:lnTo>
                    <a:pt x="225875" y="225354"/>
                  </a:lnTo>
                </a:path>
                <a:path w="226059" h="225425">
                  <a:moveTo>
                    <a:pt x="225240" y="0"/>
                  </a:moveTo>
                  <a:lnTo>
                    <a:pt x="0" y="225354"/>
                  </a:lnTo>
                </a:path>
              </a:pathLst>
            </a:custGeom>
            <a:ln w="1871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919819" y="678929"/>
              <a:ext cx="338455" cy="20320"/>
            </a:xfrm>
            <a:custGeom>
              <a:avLst/>
              <a:gdLst/>
              <a:ahLst/>
              <a:cxnLst/>
              <a:rect l="l" t="t" r="r" b="b"/>
              <a:pathLst>
                <a:path w="338455" h="20320">
                  <a:moveTo>
                    <a:pt x="338455" y="1524"/>
                  </a:moveTo>
                  <a:lnTo>
                    <a:pt x="127" y="0"/>
                  </a:lnTo>
                  <a:lnTo>
                    <a:pt x="0" y="18719"/>
                  </a:lnTo>
                  <a:lnTo>
                    <a:pt x="338455" y="20243"/>
                  </a:lnTo>
                  <a:lnTo>
                    <a:pt x="338455" y="1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12413" y="567359"/>
              <a:ext cx="224790" cy="224790"/>
            </a:xfrm>
            <a:custGeom>
              <a:avLst/>
              <a:gdLst/>
              <a:ahLst/>
              <a:cxnLst/>
              <a:rect l="l" t="t" r="r" b="b"/>
              <a:pathLst>
                <a:path w="224790" h="224790">
                  <a:moveTo>
                    <a:pt x="112395" y="224612"/>
                  </a:moveTo>
                  <a:lnTo>
                    <a:pt x="0" y="224612"/>
                  </a:lnTo>
                  <a:lnTo>
                    <a:pt x="0" y="0"/>
                  </a:lnTo>
                  <a:lnTo>
                    <a:pt x="224663" y="0"/>
                  </a:lnTo>
                  <a:lnTo>
                    <a:pt x="224663" y="224612"/>
                  </a:lnTo>
                  <a:lnTo>
                    <a:pt x="112395" y="224612"/>
                  </a:lnTo>
                  <a:close/>
                </a:path>
              </a:pathLst>
            </a:custGeom>
            <a:ln w="187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93384" y="1313795"/>
            <a:ext cx="7666965" cy="87716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53865" algn="l"/>
              </a:tabLst>
            </a:pPr>
            <a:r>
              <a:rPr lang="en-US" sz="5600" spc="360" dirty="0" smtClean="0"/>
              <a:t>Contact page Design</a:t>
            </a:r>
            <a:endParaRPr sz="5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463492"/>
            <a:ext cx="16714019" cy="72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2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422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Microsoft Sans Serif</vt:lpstr>
      <vt:lpstr>Office Theme</vt:lpstr>
      <vt:lpstr>Introduction</vt:lpstr>
      <vt:lpstr>Project Scope</vt:lpstr>
      <vt:lpstr>Design Principles and Features</vt:lpstr>
      <vt:lpstr>Technologies used:</vt:lpstr>
      <vt:lpstr>Challenges:</vt:lpstr>
      <vt:lpstr>Home page Design</vt:lpstr>
      <vt:lpstr>About page Design</vt:lpstr>
      <vt:lpstr>Classes page Design</vt:lpstr>
      <vt:lpstr>Contact page Design</vt:lpstr>
      <vt:lpstr>PowerPoint Presentation</vt:lpstr>
      <vt:lpstr>Additional Work :</vt:lpstr>
      <vt:lpstr>Deployment on Vercel</vt:lpstr>
      <vt:lpstr>Conclusion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cp:lastModifiedBy>Microsoft account</cp:lastModifiedBy>
  <cp:revision>8</cp:revision>
  <dcterms:created xsi:type="dcterms:W3CDTF">2024-05-22T00:44:33Z</dcterms:created>
  <dcterms:modified xsi:type="dcterms:W3CDTF">2024-05-22T02:13:45Z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2024-05-22T00:00:00Z</vt:filetime>
  </property>
  <property fmtid="{D5CDD505-2E9C-101B-9397-08002B2CF9AE}" pid="5" name="Producer">
    <vt:lpwstr>GPL Ghostscript 10.02.0</vt:lpwstr>
  </property>
</Properties>
</file>